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5"/>
  </p:notesMasterIdLst>
  <p:handoutMasterIdLst>
    <p:handoutMasterId r:id="rId16"/>
  </p:handoutMasterIdLst>
  <p:sldIdLst>
    <p:sldId id="268" r:id="rId5"/>
    <p:sldId id="269" r:id="rId6"/>
    <p:sldId id="271" r:id="rId7"/>
    <p:sldId id="262" r:id="rId8"/>
    <p:sldId id="272" r:id="rId9"/>
    <p:sldId id="274" r:id="rId10"/>
    <p:sldId id="275" r:id="rId11"/>
    <p:sldId id="277" r:id="rId12"/>
    <p:sldId id="278" r:id="rId13"/>
    <p:sldId id="257" r:id="rId14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3E57"/>
    <a:srgbClr val="184259"/>
    <a:srgbClr val="9C4E4E"/>
    <a:srgbClr val="700000"/>
    <a:srgbClr val="5E2001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52" autoAdjust="0"/>
  </p:normalViewPr>
  <p:slideViewPr>
    <p:cSldViewPr snapToGrid="0">
      <p:cViewPr>
        <p:scale>
          <a:sx n="100" d="100"/>
          <a:sy n="100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6" d="100"/>
          <a:sy n="76" d="100"/>
        </p:scale>
        <p:origin x="3966" y="1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194FFE89-DD1A-434A-B46E-FC016168196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705BBA22-1009-4062-B497-20D4D1F4208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F30FA10-AEA9-4D1C-AF33-C0237F9F07F4}" type="datetime1">
              <a:rPr lang="it-IT" smtClean="0"/>
              <a:t>20/11/2021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65305A3-EF7C-4109-870C-75957F87F89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A65183E6-2BF7-4148-8288-DCAD651FB94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6FCA6C9-E2E2-4922-B1A7-E6462166C8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00596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5EE685-0D30-4989-BD11-54BCFF470A35}" type="datetime1">
              <a:rPr lang="it-IT" smtClean="0"/>
              <a:pPr/>
              <a:t>20/11/2021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2C70E52-1238-4A7F-867E-2F90BFCA0D6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345810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07083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2912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1653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6227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88184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4281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950108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38075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217138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2C70E52-1238-4A7F-867E-2F90BFCA0D60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82909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olo e contenuto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685801" y="1869601"/>
            <a:ext cx="10840914" cy="3921600"/>
          </a:xfrm>
        </p:spPr>
        <p:txBody>
          <a:bodyPr rtlCol="0" anchor="t" anchorCtr="0"/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76580B-5FC5-4470-B8CF-7EB295DF8E52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328F7C25-BFB6-430F-87B6-7D0D2C7493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2343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02627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840913" cy="3124199"/>
          </a:xfrm>
        </p:spPr>
        <p:txBody>
          <a:bodyPr rtlCol="0" anchor="ctr">
            <a:normAutofit/>
          </a:bodyPr>
          <a:lstStyle>
            <a:lvl1pPr algn="l">
              <a:defRPr sz="3000" b="0" cap="none"/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685800" y="3733800"/>
            <a:ext cx="10840914" cy="20574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F4EC6C-F820-43BF-B855-B2BC3AF939B3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3263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F9B8EF-41FF-40C4-B0E7-284FEA4509CF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106499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EDF7881-F571-4D46-9E7A-2FB7CA954ABE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53706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5" y="1786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476500" y="5137736"/>
            <a:ext cx="8683625" cy="73284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69FAB7D8-6E55-4BD4-AD3A-A60BF7DD655E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629371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52450" y="1874308"/>
            <a:ext cx="3814235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 hasCustomPrompt="1"/>
          </p:nvPr>
        </p:nvSpPr>
        <p:spPr>
          <a:xfrm>
            <a:off x="4648200" y="0"/>
            <a:ext cx="7543800" cy="6856214"/>
          </a:xfrm>
        </p:spPr>
        <p:txBody>
          <a:bodyPr rtlCol="0" anchor="ctr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552450" y="3134308"/>
            <a:ext cx="3814235" cy="2016600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AE3B51-0931-4014-B82F-6A662BDBCD2F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063388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to e descrizione del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840914" cy="1260000"/>
          </a:xfrm>
        </p:spPr>
        <p:txBody>
          <a:bodyPr rtlCol="0" anchor="ctr" anchorCtr="0">
            <a:normAutofit/>
          </a:bodyPr>
          <a:lstStyle>
            <a:lvl1pPr>
              <a:defRPr sz="3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685799" y="1881824"/>
            <a:ext cx="10840914" cy="1032826"/>
          </a:xfrm>
        </p:spPr>
        <p:txBody>
          <a:bodyPr rtlCol="0" anchor="t" anchorCtr="0">
            <a:noAutofit/>
          </a:bodyPr>
          <a:lstStyle>
            <a:lvl1pPr marL="0" indent="0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4566A5B-F7EE-42CE-8779-B69FF7195412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B47DAE59-9D63-4159-8F3E-560C31F19A8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16192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2" name="Segnaposto testo 2">
            <a:extLst>
              <a:ext uri="{FF2B5EF4-FFF2-40B4-BE49-F238E27FC236}">
                <a16:creationId xmlns:a16="http://schemas.microsoft.com/office/drawing/2014/main" id="{4249143D-80A5-4E4C-BBFD-F253500CE226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85799" y="2914650"/>
            <a:ext cx="10840914" cy="502126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testo 5">
            <a:extLst>
              <a:ext uri="{FF2B5EF4-FFF2-40B4-BE49-F238E27FC236}">
                <a16:creationId xmlns:a16="http://schemas.microsoft.com/office/drawing/2014/main" id="{B06123F0-984B-4EF8-9945-3621C401B7A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465366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21" name="Segnaposto testo 5">
            <a:extLst>
              <a:ext uri="{FF2B5EF4-FFF2-40B4-BE49-F238E27FC236}">
                <a16:creationId xmlns:a16="http://schemas.microsoft.com/office/drawing/2014/main" id="{A669C074-A9BE-4B07-ACEE-3B34AAC8B9E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548424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9" name="Segnaposto testo 5">
            <a:extLst>
              <a:ext uri="{FF2B5EF4-FFF2-40B4-BE49-F238E27FC236}">
                <a16:creationId xmlns:a16="http://schemas.microsoft.com/office/drawing/2014/main" id="{84A40D78-D6DD-41A7-A132-9D48DF8649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82308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18" name="Segnaposto testo 5">
            <a:extLst>
              <a:ext uri="{FF2B5EF4-FFF2-40B4-BE49-F238E27FC236}">
                <a16:creationId xmlns:a16="http://schemas.microsoft.com/office/drawing/2014/main" id="{4A9CFAA7-850F-4C92-A9BE-56452E5CA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99250" y="3837470"/>
            <a:ext cx="1310050" cy="959003"/>
          </a:xfrm>
        </p:spPr>
        <p:txBody>
          <a:bodyPr rtlCol="0">
            <a:noAutofit/>
          </a:bodyPr>
          <a:lstStyle>
            <a:lvl1pPr marL="0" indent="0" algn="ctr">
              <a:buNone/>
              <a:defRPr sz="1200"/>
            </a:lvl1pPr>
            <a:lvl3pPr algn="ctr">
              <a:defRPr sz="1200"/>
            </a:lvl3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cxnSp>
        <p:nvCxnSpPr>
          <p:cNvPr id="14" name="Connettore diritto 13">
            <a:extLst>
              <a:ext uri="{FF2B5EF4-FFF2-40B4-BE49-F238E27FC236}">
                <a16:creationId xmlns:a16="http://schemas.microsoft.com/office/drawing/2014/main" id="{CC5A0CF1-9FE7-4149-97DC-5221639144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-185517" y="1242483"/>
            <a:ext cx="504000" cy="0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363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57326" y="995967"/>
            <a:ext cx="6238874" cy="1260000"/>
          </a:xfrm>
        </p:spPr>
        <p:txBody>
          <a:bodyPr rtlCol="0" anchor="ctr" anchorCtr="0">
            <a:noAutofit/>
          </a:bodyPr>
          <a:lstStyle>
            <a:lvl1pPr algn="r">
              <a:defRPr sz="30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immagine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8014200" y="995968"/>
            <a:ext cx="3492000" cy="4866064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 hasCustomPrompt="1"/>
          </p:nvPr>
        </p:nvSpPr>
        <p:spPr>
          <a:xfrm>
            <a:off x="1085849" y="2255967"/>
            <a:ext cx="6610351" cy="3476618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3BF4EC-E609-4A79-B934-9C8854EC47AE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69382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magine a destr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657974" y="995968"/>
            <a:ext cx="4848225" cy="1260000"/>
          </a:xfrm>
        </p:spPr>
        <p:txBody>
          <a:bodyPr rtlCol="0" anchor="ctr" anchorCtr="0">
            <a:normAutofit/>
          </a:bodyPr>
          <a:lstStyle>
            <a:lvl1pPr algn="l">
              <a:defRPr sz="3000" b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immagine 2"/>
          <p:cNvSpPr>
            <a:spLocks noGrp="1" noChangeAspect="1"/>
          </p:cNvSpPr>
          <p:nvPr>
            <p:ph type="pic" idx="1"/>
          </p:nvPr>
        </p:nvSpPr>
        <p:spPr bwMode="blackGray">
          <a:xfrm>
            <a:off x="727574" y="914400"/>
            <a:ext cx="5749425" cy="4818185"/>
          </a:xfrm>
          <a:prstGeom prst="roundRect">
            <a:avLst>
              <a:gd name="adj" fmla="val 2371"/>
            </a:avLst>
          </a:prstGeom>
          <a:solidFill>
            <a:schemeClr val="bg2">
              <a:lumMod val="75000"/>
              <a:lumOff val="25000"/>
            </a:schemeClr>
          </a:solidFill>
          <a:ln w="28575" cap="sq" cmpd="sng">
            <a:solidFill>
              <a:schemeClr val="accent3">
                <a:lumMod val="50000"/>
              </a:schemeClr>
            </a:solidFill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6657974" y="2255968"/>
            <a:ext cx="4848225" cy="347661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7E7CE2-3E3D-4742-A57F-96F292E999DC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2959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magin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Casella di testo 14"/>
          <p:cNvSpPr txBox="1"/>
          <p:nvPr/>
        </p:nvSpPr>
        <p:spPr bwMode="white">
          <a:xfrm>
            <a:off x="10571243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1" name="Casella di testo 10"/>
          <p:cNvSpPr txBox="1"/>
          <p:nvPr/>
        </p:nvSpPr>
        <p:spPr bwMode="white">
          <a:xfrm>
            <a:off x="100262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 hasCustomPrompt="1"/>
          </p:nvPr>
        </p:nvSpPr>
        <p:spPr>
          <a:xfrm>
            <a:off x="1320801" y="609601"/>
            <a:ext cx="9550399" cy="2743199"/>
          </a:xfrm>
        </p:spPr>
        <p:txBody>
          <a:bodyPr rtlCol="0" anchor="ctr">
            <a:normAutofit/>
          </a:bodyPr>
          <a:lstStyle>
            <a:lvl1pPr algn="ctr">
              <a:defRPr sz="3000" b="0" i="1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3"/>
          </p:nvPr>
        </p:nvSpPr>
        <p:spPr>
          <a:xfrm>
            <a:off x="1426408" y="3352800"/>
            <a:ext cx="9339184" cy="3810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7" name="Rettangolo: Angoli arrotondati 6">
            <a:extLst>
              <a:ext uri="{FF2B5EF4-FFF2-40B4-BE49-F238E27FC236}">
                <a16:creationId xmlns:a16="http://schemas.microsoft.com/office/drawing/2014/main" id="{1AD7857E-8E0E-4AC1-ABDC-E42462C788DE}"/>
              </a:ext>
            </a:extLst>
          </p:cNvPr>
          <p:cNvSpPr/>
          <p:nvPr userDrawn="1"/>
        </p:nvSpPr>
        <p:spPr>
          <a:xfrm>
            <a:off x="1750844" y="3962401"/>
            <a:ext cx="8690313" cy="1908173"/>
          </a:xfrm>
          <a:prstGeom prst="roundRect">
            <a:avLst>
              <a:gd name="adj" fmla="val 6552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1857375" y="4021138"/>
            <a:ext cx="8486775" cy="176053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5D075F-B65D-4A54-A326-C89999652CFC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53409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 descr="Celestia-R1---OverlayContentHD.png">
            <a:extLst>
              <a:ext uri="{FF2B5EF4-FFF2-40B4-BE49-F238E27FC236}">
                <a16:creationId xmlns:a16="http://schemas.microsoft.com/office/drawing/2014/main" id="{A1E35E73-B2F7-41DF-AAD2-58E6BE2710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801" y="609599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 hasCustomPrompt="1"/>
          </p:nvPr>
        </p:nvSpPr>
        <p:spPr>
          <a:xfrm>
            <a:off x="685799" y="1869599"/>
            <a:ext cx="5202071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85800" y="2870201"/>
            <a:ext cx="5202071" cy="2916000"/>
          </a:xfrm>
          <a:prstGeom prst="roundRect">
            <a:avLst>
              <a:gd name="adj" fmla="val 2496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298270" y="1869599"/>
            <a:ext cx="5228444" cy="916228"/>
          </a:xfrm>
        </p:spPr>
        <p:txBody>
          <a:bodyPr rtlCol="0" anchor="ctr" anchorCtr="0">
            <a:noAutofit/>
          </a:bodyPr>
          <a:lstStyle>
            <a:lvl1pPr marL="0" indent="0" algn="ctr"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 hasCustomPrompt="1"/>
          </p:nvPr>
        </p:nvSpPr>
        <p:spPr>
          <a:xfrm>
            <a:off x="6298270" y="2870201"/>
            <a:ext cx="5202071" cy="2916000"/>
          </a:xfrm>
          <a:prstGeom prst="roundRect">
            <a:avLst>
              <a:gd name="adj" fmla="val 2798"/>
            </a:avLst>
          </a:prstGeom>
          <a:ln w="28575">
            <a:solidFill>
              <a:schemeClr val="accent3">
                <a:lumMod val="50000"/>
              </a:schemeClr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08FB15-E1FB-4F23-8911-D2FC1108CCB3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8031B0A9-3E16-4C5B-A6CE-045BCB91A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3976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69611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840914" cy="1260000"/>
          </a:xfrm>
        </p:spPr>
        <p:txBody>
          <a:bodyPr rtlCol="0">
            <a:normAutofit/>
          </a:bodyPr>
          <a:lstStyle>
            <a:lvl1pPr>
              <a:defRPr sz="30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9" name="Rettangolo: Angoli arrotondati 8">
            <a:extLst>
              <a:ext uri="{FF2B5EF4-FFF2-40B4-BE49-F238E27FC236}">
                <a16:creationId xmlns:a16="http://schemas.microsoft.com/office/drawing/2014/main" id="{E44449DE-635B-4B23-9B8B-C95A5B8764DB}"/>
              </a:ext>
            </a:extLst>
          </p:cNvPr>
          <p:cNvSpPr/>
          <p:nvPr userDrawn="1"/>
        </p:nvSpPr>
        <p:spPr>
          <a:xfrm>
            <a:off x="663356" y="1790228"/>
            <a:ext cx="10863358" cy="4080348"/>
          </a:xfrm>
          <a:prstGeom prst="roundRect">
            <a:avLst>
              <a:gd name="adj" fmla="val 2634"/>
            </a:avLst>
          </a:prstGeom>
          <a:solidFill>
            <a:schemeClr val="accent3">
              <a:alpha val="7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3" name="Segnaposto contenuto 2"/>
          <p:cNvSpPr>
            <a:spLocks noGrp="1"/>
          </p:cNvSpPr>
          <p:nvPr>
            <p:ph sz="half" idx="1" hasCustomPrompt="1"/>
          </p:nvPr>
        </p:nvSpPr>
        <p:spPr>
          <a:xfrm>
            <a:off x="685802" y="1869600"/>
            <a:ext cx="5040000" cy="3921601"/>
          </a:xfrm>
          <a:prstGeom prst="roundRect">
            <a:avLst>
              <a:gd name="adj" fmla="val 1970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 hasCustomPrompt="1"/>
          </p:nvPr>
        </p:nvSpPr>
        <p:spPr>
          <a:xfrm>
            <a:off x="6488644" y="1869601"/>
            <a:ext cx="5040000" cy="3921600"/>
          </a:xfrm>
          <a:prstGeom prst="roundRect">
            <a:avLst>
              <a:gd name="adj" fmla="val 2211"/>
            </a:avLst>
          </a:prstGeom>
          <a:ln w="28575">
            <a:noFill/>
          </a:ln>
          <a:effectLst/>
        </p:spPr>
        <p:txBody>
          <a:bodyPr rtlCol="0" anchor="t" anchorCtr="0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46EC898-FFC6-47A0-904A-EFB0B1FE25BB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E8539E0A-8009-4A6E-A7A1-5AEFA5220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57150" y="996911"/>
            <a:ext cx="3666" cy="491143"/>
          </a:xfrm>
          <a:prstGeom prst="line">
            <a:avLst/>
          </a:prstGeom>
          <a:ln w="127000" cap="sq">
            <a:solidFill>
              <a:schemeClr val="accent3"/>
            </a:solidFill>
            <a:miter lim="800000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352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blackGray"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 bwMode="white">
          <a:xfrm>
            <a:off x="685801" y="609600"/>
            <a:ext cx="10840914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 bwMode="white">
          <a:xfrm>
            <a:off x="685801" y="2142067"/>
            <a:ext cx="10840914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Modifica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130CD048-5678-4F30-8046-CE59477BB3C0}" type="datetime1">
              <a:rPr lang="it-IT" noProof="0" smtClean="0"/>
              <a:t>20/11/2021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r>
              <a:rPr lang="it-IT" noProof="0"/>
              <a:t>Aggiungere un piè di pagina</a:t>
            </a:r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66059" y="5870575"/>
            <a:ext cx="1260655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5D99DD2A-B520-4620-9B43-64B657BA2D42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0090699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1" r:id="rId2"/>
    <p:sldLayoutId id="2147483668" r:id="rId3"/>
    <p:sldLayoutId id="2147483679" r:id="rId4"/>
    <p:sldLayoutId id="2147483669" r:id="rId5"/>
    <p:sldLayoutId id="2147483680" r:id="rId6"/>
    <p:sldLayoutId id="2147483672" r:id="rId7"/>
    <p:sldLayoutId id="2147483665" r:id="rId8"/>
    <p:sldLayoutId id="2147483664" r:id="rId9"/>
    <p:sldLayoutId id="2147483671" r:id="rId10"/>
    <p:sldLayoutId id="2147483666" r:id="rId11"/>
    <p:sldLayoutId id="2147483667" r:id="rId12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upport.office.com/it-it/article/modificare-la-presentazione-dell-istituto-di-istruzione-44445997-6769-4d44-8b30-f9e3050adbfb?omkt=it-IT&amp;ui=it-IT&amp;rs=it-IT&amp;ad=I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6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35B398-1E7F-44AD-8356-8345134C9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76500" y="2716272"/>
            <a:ext cx="8683625" cy="1484253"/>
          </a:xfrm>
        </p:spPr>
        <p:txBody>
          <a:bodyPr rtlCol="0"/>
          <a:lstStyle/>
          <a:p>
            <a:pPr rtl="0"/>
            <a:r>
              <a:rPr lang="it-IT" dirty="0"/>
              <a:t>Primo </a:t>
            </a:r>
            <a:r>
              <a:rPr lang="it-IT" dirty="0" err="1"/>
              <a:t>Homework</a:t>
            </a:r>
            <a:r>
              <a:rPr lang="it-IT" dirty="0"/>
              <a:t> 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42259A3-259F-42AA-9655-6C5F12319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0375" y="381000"/>
            <a:ext cx="3059750" cy="30480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518277FA-6FC0-49E5-8694-C272279D5FBE}"/>
              </a:ext>
            </a:extLst>
          </p:cNvPr>
          <p:cNvSpPr txBox="1"/>
          <p:nvPr/>
        </p:nvSpPr>
        <p:spPr>
          <a:xfrm>
            <a:off x="6600826" y="4752975"/>
            <a:ext cx="45592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Matteo Maraniello				</a:t>
            </a:r>
            <a:r>
              <a:rPr lang="it-IT" dirty="0">
                <a:latin typeface="+mj-lt"/>
              </a:rPr>
              <a:t>M63</a:t>
            </a:r>
            <a:r>
              <a:rPr lang="it-IT" b="0" i="0" dirty="0">
                <a:solidFill>
                  <a:srgbClr val="FFFFFF"/>
                </a:solidFill>
                <a:effectLst/>
                <a:latin typeface="+mj-lt"/>
              </a:rPr>
              <a:t>001110</a:t>
            </a:r>
            <a:endParaRPr lang="it-IT" dirty="0">
              <a:latin typeface="+mj-lt"/>
            </a:endParaRPr>
          </a:p>
          <a:p>
            <a:r>
              <a:rPr lang="it-IT" dirty="0"/>
              <a:t>Antonio Trapanese				</a:t>
            </a:r>
            <a:r>
              <a:rPr lang="it-IT" dirty="0">
                <a:latin typeface="+mj-lt"/>
              </a:rPr>
              <a:t>M63</a:t>
            </a:r>
            <a:r>
              <a:rPr lang="it-IT" dirty="0">
                <a:solidFill>
                  <a:srgbClr val="FFFFFF"/>
                </a:solidFill>
                <a:latin typeface="+mj-lt"/>
              </a:rPr>
              <a:t>00</a:t>
            </a:r>
            <a:r>
              <a:rPr lang="it-IT" b="0" i="0" dirty="0">
                <a:solidFill>
                  <a:srgbClr val="FFFFFF"/>
                </a:solidFill>
                <a:effectLst/>
                <a:latin typeface="+mj-lt"/>
              </a:rPr>
              <a:t>1152</a:t>
            </a:r>
            <a:endParaRPr lang="it-IT" dirty="0">
              <a:latin typeface="+mj-lt"/>
            </a:endParaRPr>
          </a:p>
          <a:p>
            <a:r>
              <a:rPr lang="it-IT" dirty="0"/>
              <a:t>Mario Sicignano				M63001187</a:t>
            </a:r>
          </a:p>
        </p:txBody>
      </p:sp>
    </p:spTree>
    <p:extLst>
      <p:ext uri="{BB962C8B-B14F-4D97-AF65-F5344CB8AC3E}">
        <p14:creationId xmlns:p14="http://schemas.microsoft.com/office/powerpoint/2010/main" val="23527490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u="sng" dirty="0"/>
              <a:t>Fine presentazione </a:t>
            </a:r>
            <a:endParaRPr lang="it-IT" dirty="0"/>
          </a:p>
        </p:txBody>
      </p:sp>
      <p:sp>
        <p:nvSpPr>
          <p:cNvPr id="8" name="Casella di testo 7">
            <a:hlinkClick r:id="rId3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 rtl="0"/>
            <a:r>
              <a:rPr lang="it-IT" sz="6000" u="sng" dirty="0"/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2394598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 descr="pagina arricciata">
            <a:extLst>
              <a:ext uri="{FF2B5EF4-FFF2-40B4-BE49-F238E27FC236}">
                <a16:creationId xmlns:a16="http://schemas.microsoft.com/office/drawing/2014/main" id="{F54CE4C8-2431-43FB-87C3-391A3BFF8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7610" y="651338"/>
            <a:ext cx="1157288" cy="1157288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FF32E04-E3CE-4175-B0D3-33D69BCB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375" y="698792"/>
            <a:ext cx="3814235" cy="1260000"/>
          </a:xfrm>
        </p:spPr>
        <p:txBody>
          <a:bodyPr rtlCol="0"/>
          <a:lstStyle/>
          <a:p>
            <a:pPr rtl="0"/>
            <a:r>
              <a:rPr lang="it-IT" dirty="0"/>
              <a:t>Presentazione progetto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BA0452F-E4D7-4ED7-A292-A7A5A20AC5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5999" y="692734"/>
            <a:ext cx="5553602" cy="2016600"/>
          </a:xfrm>
        </p:spPr>
        <p:txBody>
          <a:bodyPr rtlCol="0">
            <a:normAutofit/>
          </a:bodyPr>
          <a:lstStyle/>
          <a:p>
            <a:pPr algn="l" rtl="0"/>
            <a:r>
              <a:rPr lang="it-IT" dirty="0"/>
              <a:t>Per l’esecuzione di questo </a:t>
            </a:r>
            <a:r>
              <a:rPr lang="it-IT" dirty="0" err="1"/>
              <a:t>Homework</a:t>
            </a:r>
            <a:r>
              <a:rPr lang="it-IT" dirty="0"/>
              <a:t>, abbiamo creato un programma che simula lo scambio di messaggi con un modello di scambio a criptazione e decriptazione a due fasi, tramite utilizzo di </a:t>
            </a:r>
            <a:r>
              <a:rPr lang="it-IT" dirty="0" err="1"/>
              <a:t>keystore</a:t>
            </a:r>
            <a:r>
              <a:rPr lang="it-IT" dirty="0"/>
              <a:t> e relativi certificati.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8CD24546-3100-4030-AA73-C5D211BE95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628700" y="2420697"/>
            <a:ext cx="8934597" cy="4099402"/>
          </a:xfrm>
        </p:spPr>
      </p:pic>
    </p:spTree>
    <p:extLst>
      <p:ext uri="{BB962C8B-B14F-4D97-AF65-F5344CB8AC3E}">
        <p14:creationId xmlns:p14="http://schemas.microsoft.com/office/powerpoint/2010/main" val="2342962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EC826E-72DB-45B4-B092-DA86DA68C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Progettazione</a:t>
            </a:r>
          </a:p>
        </p:txBody>
      </p:sp>
      <p:pic>
        <p:nvPicPr>
          <p:cNvPr id="24" name="Immagine 23" descr="icona calendario">
            <a:extLst>
              <a:ext uri="{FF2B5EF4-FFF2-40B4-BE49-F238E27FC236}">
                <a16:creationId xmlns:a16="http://schemas.microsoft.com/office/drawing/2014/main" id="{B83E2AB1-C03F-4257-9171-5FD5FA2720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5240" y="868126"/>
            <a:ext cx="742950" cy="742950"/>
          </a:xfrm>
          <a:prstGeom prst="rect">
            <a:avLst/>
          </a:prstGeo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D935431-5E3F-4C1A-BED1-C5BC3D661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8245" y="1944004"/>
            <a:ext cx="10840914" cy="1032826"/>
          </a:xfrm>
        </p:spPr>
        <p:txBody>
          <a:bodyPr rtlCol="0"/>
          <a:lstStyle/>
          <a:p>
            <a:pPr rtl="0"/>
            <a:r>
              <a:rPr lang="it-IT" dirty="0"/>
              <a:t>Per prima fase di progettazione del nostro </a:t>
            </a:r>
            <a:r>
              <a:rPr lang="it-IT" dirty="0" err="1"/>
              <a:t>Homework</a:t>
            </a:r>
            <a:r>
              <a:rPr lang="it-IT" dirty="0"/>
              <a:t>, abbiamo quindi pensato a costruire un’applicazione in ambiente di sviluppo Eclipse che simulasse lo scambio di messaggi tra entità. Le tre entità costruite, una volta loggate nell’applicativo tramite </a:t>
            </a:r>
            <a:r>
              <a:rPr lang="it-IT" i="1" dirty="0"/>
              <a:t>nome utente</a:t>
            </a:r>
            <a:r>
              <a:rPr lang="it-IT" dirty="0"/>
              <a:t> e </a:t>
            </a:r>
            <a:r>
              <a:rPr lang="it-IT" i="1" dirty="0"/>
              <a:t>password, </a:t>
            </a:r>
            <a:r>
              <a:rPr lang="it-IT" dirty="0"/>
              <a:t>possono decidere di scambiarsi dei messaggi. A questo punto è già avventa la generazione del </a:t>
            </a:r>
            <a:r>
              <a:rPr lang="it-IT" dirty="0" err="1"/>
              <a:t>keystore</a:t>
            </a:r>
            <a:r>
              <a:rPr lang="it-IT" dirty="0"/>
              <a:t> per i 3 utenti, con scambio delle chiavi pubbliche attraverso i certificati.</a:t>
            </a:r>
          </a:p>
        </p:txBody>
      </p:sp>
      <p:sp>
        <p:nvSpPr>
          <p:cNvPr id="32" name="Segnaposto testo 31">
            <a:extLst>
              <a:ext uri="{FF2B5EF4-FFF2-40B4-BE49-F238E27FC236}">
                <a16:creationId xmlns:a16="http://schemas.microsoft.com/office/drawing/2014/main" id="{E9D7F99C-4A63-4AF2-8DFC-783C463444F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>
              <a:spcAft>
                <a:spcPts val="0"/>
              </a:spcAft>
            </a:pPr>
            <a:r>
              <a:rPr lang="it-IT" dirty="0"/>
              <a:t>Sviluppo App</a:t>
            </a:r>
          </a:p>
        </p:txBody>
      </p:sp>
      <p:sp>
        <p:nvSpPr>
          <p:cNvPr id="11" name="Ovale 9" descr="elemento decorativo">
            <a:extLst>
              <a:ext uri="{FF2B5EF4-FFF2-40B4-BE49-F238E27FC236}">
                <a16:creationId xmlns:a16="http://schemas.microsoft.com/office/drawing/2014/main" id="{6A7147D9-5182-4F63-A1F6-2C7F380BC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1711580" y="4787996"/>
            <a:ext cx="252000" cy="25200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 w="9525">
            <a:solidFill>
              <a:schemeClr val="bg2">
                <a:lumMod val="75000"/>
                <a:lumOff val="25000"/>
              </a:schemeClr>
            </a:solidFill>
          </a:ln>
          <a:effectLst>
            <a:glow rad="63500">
              <a:schemeClr val="bg2">
                <a:lumMod val="75000"/>
                <a:lumOff val="25000"/>
                <a:alpha val="40000"/>
              </a:schemeClr>
            </a:glow>
          </a:effectLst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  <p:sp>
        <p:nvSpPr>
          <p:cNvPr id="33" name="Segnaposto testo 32">
            <a:extLst>
              <a:ext uri="{FF2B5EF4-FFF2-40B4-BE49-F238E27FC236}">
                <a16:creationId xmlns:a16="http://schemas.microsoft.com/office/drawing/2014/main" id="{11214B34-DA9D-4C1E-8508-23F492C5399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>
              <a:spcAft>
                <a:spcPts val="0"/>
              </a:spcAft>
            </a:pPr>
            <a:r>
              <a:rPr lang="it-IT" dirty="0"/>
              <a:t>Creazione </a:t>
            </a:r>
            <a:r>
              <a:rPr lang="it-IT" dirty="0" err="1"/>
              <a:t>Keystore</a:t>
            </a:r>
            <a:endParaRPr lang="it-IT" dirty="0"/>
          </a:p>
        </p:txBody>
      </p:sp>
      <p:sp>
        <p:nvSpPr>
          <p:cNvPr id="15" name="Ovale 14" descr="elemento decorativo">
            <a:extLst>
              <a:ext uri="{FF2B5EF4-FFF2-40B4-BE49-F238E27FC236}">
                <a16:creationId xmlns:a16="http://schemas.microsoft.com/office/drawing/2014/main" id="{3184FF17-95E1-488F-85D0-829B663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3829549" y="4787996"/>
            <a:ext cx="252000" cy="25200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2">
                <a:lumMod val="75000"/>
                <a:lumOff val="25000"/>
              </a:schemeClr>
            </a:solidFill>
          </a:ln>
          <a:effectLst>
            <a:glow rad="63500">
              <a:schemeClr val="bg2">
                <a:lumMod val="75000"/>
                <a:lumOff val="25000"/>
                <a:alpha val="40000"/>
              </a:schemeClr>
            </a:glow>
          </a:effectLst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  <p:sp>
        <p:nvSpPr>
          <p:cNvPr id="34" name="Segnaposto testo 33">
            <a:extLst>
              <a:ext uri="{FF2B5EF4-FFF2-40B4-BE49-F238E27FC236}">
                <a16:creationId xmlns:a16="http://schemas.microsoft.com/office/drawing/2014/main" id="{181BCB65-05D6-4968-A705-E5461BD4B7E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>
              <a:spcAft>
                <a:spcPts val="0"/>
              </a:spcAft>
            </a:pPr>
            <a:r>
              <a:rPr lang="it-IT" dirty="0"/>
              <a:t>Creazione Certificati</a:t>
            </a:r>
          </a:p>
        </p:txBody>
      </p:sp>
      <p:sp>
        <p:nvSpPr>
          <p:cNvPr id="16" name="Ovale 19" descr="elemento decorativo">
            <a:extLst>
              <a:ext uri="{FF2B5EF4-FFF2-40B4-BE49-F238E27FC236}">
                <a16:creationId xmlns:a16="http://schemas.microsoft.com/office/drawing/2014/main" id="{E8029F86-BAEB-4FB6-9968-621202C1E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8702" y="4788790"/>
            <a:ext cx="252000" cy="25200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2">
                <a:lumMod val="75000"/>
                <a:lumOff val="25000"/>
              </a:schemeClr>
            </a:solidFill>
          </a:ln>
          <a:effectLst>
            <a:glow rad="63500">
              <a:schemeClr val="bg2">
                <a:lumMod val="75000"/>
                <a:lumOff val="25000"/>
                <a:alpha val="40000"/>
              </a:schemeClr>
            </a:glow>
          </a:effectLst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  <p:sp>
        <p:nvSpPr>
          <p:cNvPr id="35" name="Segnaposto testo 34">
            <a:extLst>
              <a:ext uri="{FF2B5EF4-FFF2-40B4-BE49-F238E27FC236}">
                <a16:creationId xmlns:a16="http://schemas.microsoft.com/office/drawing/2014/main" id="{2EF458CD-7F65-4446-8840-6E8C9C68317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>
              <a:spcAft>
                <a:spcPts val="0"/>
              </a:spcAft>
            </a:pPr>
            <a:r>
              <a:rPr lang="it-IT" dirty="0"/>
              <a:t>Testing</a:t>
            </a:r>
          </a:p>
          <a:p>
            <a:pPr rtl="0">
              <a:spcAft>
                <a:spcPts val="0"/>
              </a:spcAft>
            </a:pPr>
            <a:r>
              <a:rPr lang="it-IT" dirty="0"/>
              <a:t>(Ma tanto testing!)</a:t>
            </a:r>
          </a:p>
        </p:txBody>
      </p:sp>
      <p:sp>
        <p:nvSpPr>
          <p:cNvPr id="17" name="Ovale 270" descr="elemento decorativo">
            <a:extLst>
              <a:ext uri="{FF2B5EF4-FFF2-40B4-BE49-F238E27FC236}">
                <a16:creationId xmlns:a16="http://schemas.microsoft.com/office/drawing/2014/main" id="{A8F4EDB0-C386-4CCF-B742-D9788F7B7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8741" y="4787996"/>
            <a:ext cx="252000" cy="25200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2">
                <a:lumMod val="75000"/>
                <a:lumOff val="25000"/>
              </a:schemeClr>
            </a:solidFill>
          </a:ln>
          <a:effectLst>
            <a:glow rad="63500">
              <a:schemeClr val="bg2">
                <a:lumMod val="75000"/>
                <a:lumOff val="25000"/>
                <a:alpha val="40000"/>
              </a:schemeClr>
            </a:glow>
          </a:effectLst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  <p:sp>
        <p:nvSpPr>
          <p:cNvPr id="36" name="Segnaposto testo 35">
            <a:extLst>
              <a:ext uri="{FF2B5EF4-FFF2-40B4-BE49-F238E27FC236}">
                <a16:creationId xmlns:a16="http://schemas.microsoft.com/office/drawing/2014/main" id="{E14C2379-D648-4FA4-892B-A031C8CF38F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>
              <a:spcAft>
                <a:spcPts val="0"/>
              </a:spcAft>
            </a:pPr>
            <a:r>
              <a:rPr lang="it-IT" dirty="0"/>
              <a:t>Fine </a:t>
            </a:r>
            <a:r>
              <a:rPr lang="it-IT" dirty="0" err="1"/>
              <a:t>Homework</a:t>
            </a:r>
            <a:endParaRPr lang="it-IT" dirty="0"/>
          </a:p>
        </p:txBody>
      </p:sp>
      <p:sp>
        <p:nvSpPr>
          <p:cNvPr id="13" name="Ovale 11" descr="elemento decorativo">
            <a:extLst>
              <a:ext uri="{FF2B5EF4-FFF2-40B4-BE49-F238E27FC236}">
                <a16:creationId xmlns:a16="http://schemas.microsoft.com/office/drawing/2014/main" id="{D62D13F9-C589-486F-8D76-6D51992A2E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59449" y="4782234"/>
            <a:ext cx="288000" cy="288000"/>
          </a:xfrm>
          <a:prstGeom prst="ellipse">
            <a:avLst/>
          </a:prstGeom>
          <a:solidFill>
            <a:schemeClr val="bg1">
              <a:lumMod val="50000"/>
              <a:lumOff val="50000"/>
            </a:schemeClr>
          </a:solidFill>
          <a:ln w="15875">
            <a:solidFill>
              <a:schemeClr val="bg2">
                <a:lumMod val="50000"/>
                <a:lumOff val="50000"/>
              </a:schemeClr>
            </a:solidFill>
          </a:ln>
          <a:effectLst>
            <a:glow rad="101600">
              <a:schemeClr val="bg2">
                <a:lumMod val="75000"/>
                <a:lumOff val="25000"/>
                <a:alpha val="60000"/>
              </a:schemeClr>
            </a:glow>
          </a:effectLst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  <p:sp>
        <p:nvSpPr>
          <p:cNvPr id="10" name="Rettangolo 7" descr="sequenza temporale">
            <a:extLst>
              <a:ext uri="{FF2B5EF4-FFF2-40B4-BE49-F238E27FC236}">
                <a16:creationId xmlns:a16="http://schemas.microsoft.com/office/drawing/2014/main" id="{2B8D0290-68FF-400B-B201-1F38FEE760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rrowheads="1"/>
          </p:cNvSpPr>
          <p:nvPr/>
        </p:nvSpPr>
        <p:spPr bwMode="auto">
          <a:xfrm>
            <a:off x="1884000" y="4913996"/>
            <a:ext cx="8424000" cy="20638"/>
          </a:xfrm>
          <a:prstGeom prst="rect">
            <a:avLst/>
          </a:prstGeom>
          <a:solidFill>
            <a:schemeClr val="tx1">
              <a:lumMod val="50000"/>
            </a:schemeClr>
          </a:solidFill>
          <a:ln w="9525">
            <a:noFill/>
            <a:miter lim="800000"/>
            <a:headEnd/>
            <a:tailEnd/>
          </a:ln>
        </p:spPr>
        <p:txBody>
          <a:bodyPr rtlCol="0"/>
          <a:lstStyle/>
          <a:p>
            <a:pPr rt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it-IT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537041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4FA16B2-6A61-4B79-B91C-B41F21F14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 lnSpcReduction="10000"/>
          </a:bodyPr>
          <a:lstStyle/>
          <a:p>
            <a:pPr algn="l" rtl="0"/>
            <a:r>
              <a:rPr lang="it-IT" dirty="0"/>
              <a:t>L’utente, una volta entrato grazie alle sue credenziali, tramite un menu a tendina, sceglierà se inviare un file, un messaggio, leggere un file, leggere un certificato oppure uscire. </a:t>
            </a:r>
          </a:p>
          <a:p>
            <a:pPr algn="l" rtl="0"/>
            <a:r>
              <a:rPr lang="it-IT" dirty="0"/>
              <a:t>Se si decide di inviare, un file o un messaggio che sia, sceglie prima a chi inviare e poi si entra nella fase di criptazione, ovvero utilizziamo la chiave pubblica del ricevente e la chiave privata del mandante per criptare il file od il messaggio.</a:t>
            </a:r>
          </a:p>
          <a:p>
            <a:pPr algn="l" rtl="0"/>
            <a:r>
              <a:rPr lang="it-IT" dirty="0"/>
              <a:t>Se invece, l’utente decide di leggere un file, questo deve scegliere quale digitando il titolo, e poi la fase di decriptazione a due punti, utilizzando la chiave privata del ricevente e la chiave pubblica del mandante.</a:t>
            </a:r>
          </a:p>
          <a:p>
            <a:pPr algn="l" rtl="0"/>
            <a:endParaRPr lang="it-IT" u="sng" dirty="0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C3BDFDC9-4869-4C68-88E9-E2BAB76B0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it-IT" dirty="0"/>
              <a:t>Funzionamento Applicazione</a:t>
            </a:r>
          </a:p>
        </p:txBody>
      </p:sp>
      <p:pic>
        <p:nvPicPr>
          <p:cNvPr id="14" name="Segnaposto immagine 13">
            <a:extLst>
              <a:ext uri="{FF2B5EF4-FFF2-40B4-BE49-F238E27FC236}">
                <a16:creationId xmlns:a16="http://schemas.microsoft.com/office/drawing/2014/main" id="{8C81AFBB-51D7-4E68-81B5-2406559B61E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t="227" b="2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33894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BE71A9-3DD2-40A0-A793-8A327B787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95" y="2301622"/>
            <a:ext cx="4848225" cy="1260000"/>
          </a:xfrm>
        </p:spPr>
        <p:txBody>
          <a:bodyPr rtlCol="0" anchor="ctr">
            <a:normAutofit/>
          </a:bodyPr>
          <a:lstStyle/>
          <a:p>
            <a:pPr rtl="0"/>
            <a:r>
              <a:rPr lang="it-IT" dirty="0"/>
              <a:t>Generazione chiavi e certificati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E3F3D3-E33B-4CC0-A31E-7554F6BAEA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25295" y="3561622"/>
            <a:ext cx="4848225" cy="1696907"/>
          </a:xfrm>
        </p:spPr>
        <p:txBody>
          <a:bodyPr rtlCol="0" anchor="t">
            <a:normAutofit/>
          </a:bodyPr>
          <a:lstStyle/>
          <a:p>
            <a:pPr rtl="0"/>
            <a:r>
              <a:rPr lang="it-IT" dirty="0"/>
              <a:t>Qui mostriamo la generazione delle chiavi e dei certificati per i tre utenti, Topolino, Paperino o Mario e delle esportazioni ed importazioni su </a:t>
            </a:r>
            <a:r>
              <a:rPr lang="it-IT" dirty="0" err="1"/>
              <a:t>Keystore</a:t>
            </a:r>
            <a:r>
              <a:rPr lang="it-IT" dirty="0"/>
              <a:t> dei certificati.</a:t>
            </a:r>
          </a:p>
          <a:p>
            <a:pPr rtl="0"/>
            <a:endParaRPr lang="it-IT" dirty="0"/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C6C81CB3-4218-457F-83AE-E6F634D8BF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150" y="385762"/>
            <a:ext cx="5450941" cy="608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867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1CE1DA-3FCD-4498-BCBB-3618ED947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spc="-80" dirty="0"/>
              <a:t>Criptazione e decriptazione</a:t>
            </a:r>
          </a:p>
        </p:txBody>
      </p:sp>
      <p:pic>
        <p:nvPicPr>
          <p:cNvPr id="13" name="Immagine 12" descr="icona di carta e penna">
            <a:extLst>
              <a:ext uri="{FF2B5EF4-FFF2-40B4-BE49-F238E27FC236}">
                <a16:creationId xmlns:a16="http://schemas.microsoft.com/office/drawing/2014/main" id="{CE889C08-FD1F-4AE0-9D82-E718A6E92D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022" y="832406"/>
            <a:ext cx="814387" cy="814387"/>
          </a:xfrm>
          <a:prstGeom prst="rect">
            <a:avLst/>
          </a:prstGeom>
        </p:spPr>
      </p:pic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BECD2AB-7B57-4093-A2C5-E0BA920385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it-IT" dirty="0"/>
              <a:t>Esempio di un file inviato e criptato.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97B01CB-70D1-4DA6-A9BF-B0BA77A160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r>
              <a:rPr lang="it-IT" dirty="0"/>
              <a:t>Esempio dello stesso file, letto e decriptato.</a:t>
            </a:r>
          </a:p>
        </p:txBody>
      </p:sp>
      <p:pic>
        <p:nvPicPr>
          <p:cNvPr id="10" name="Segnaposto contenuto 9" descr="Immagine che contiene testo&#10;&#10;Descrizione generata automaticamente">
            <a:extLst>
              <a:ext uri="{FF2B5EF4-FFF2-40B4-BE49-F238E27FC236}">
                <a16:creationId xmlns:a16="http://schemas.microsoft.com/office/drawing/2014/main" id="{92C3A33D-346A-4A9F-9914-D47BB694A39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5800" y="3006011"/>
            <a:ext cx="5202238" cy="2644615"/>
          </a:xfrm>
        </p:spPr>
      </p:pic>
      <p:pic>
        <p:nvPicPr>
          <p:cNvPr id="12" name="Segnaposto contenuto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F8F1E6E0-9181-491B-9ABE-3C073D26A612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6311373" y="3006011"/>
            <a:ext cx="5471052" cy="2644615"/>
          </a:xfrm>
        </p:spPr>
      </p:pic>
    </p:spTree>
    <p:extLst>
      <p:ext uri="{BB962C8B-B14F-4D97-AF65-F5344CB8AC3E}">
        <p14:creationId xmlns:p14="http://schemas.microsoft.com/office/powerpoint/2010/main" val="1445218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478200-0985-4DED-A84B-D6ADED92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Dimostrazione Applicazione: invio messaggio </a:t>
            </a:r>
          </a:p>
        </p:txBody>
      </p:sp>
      <p:pic>
        <p:nvPicPr>
          <p:cNvPr id="7" name="Immagine 6" descr="icona di lente di ingrandimento">
            <a:extLst>
              <a:ext uri="{FF2B5EF4-FFF2-40B4-BE49-F238E27FC236}">
                <a16:creationId xmlns:a16="http://schemas.microsoft.com/office/drawing/2014/main" id="{AAE36621-6FAB-4009-9D5C-CE767DF10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3815" y="896700"/>
            <a:ext cx="685800" cy="685800"/>
          </a:xfrm>
          <a:prstGeom prst="rect">
            <a:avLst/>
          </a:prstGeom>
        </p:spPr>
      </p:pic>
      <p:pic>
        <p:nvPicPr>
          <p:cNvPr id="9" name="Invio_Messaggio_Traminte_App">
            <a:hlinkClick r:id="" action="ppaction://media"/>
            <a:extLst>
              <a:ext uri="{FF2B5EF4-FFF2-40B4-BE49-F238E27FC236}">
                <a16:creationId xmlns:a16="http://schemas.microsoft.com/office/drawing/2014/main" id="{7D8D70F7-C4D2-4073-8DDE-A6B4D6D175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66258" y="1869600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478200-0985-4DED-A84B-D6ADED92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Dimostrazione Applicazione: lettura messaggio</a:t>
            </a:r>
          </a:p>
        </p:txBody>
      </p:sp>
      <p:pic>
        <p:nvPicPr>
          <p:cNvPr id="7" name="Immagine 6" descr="icona di lente di ingrandimento">
            <a:extLst>
              <a:ext uri="{FF2B5EF4-FFF2-40B4-BE49-F238E27FC236}">
                <a16:creationId xmlns:a16="http://schemas.microsoft.com/office/drawing/2014/main" id="{AAE36621-6FAB-4009-9D5C-CE767DF10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3815" y="896700"/>
            <a:ext cx="685800" cy="685800"/>
          </a:xfrm>
          <a:prstGeom prst="rect">
            <a:avLst/>
          </a:prstGeom>
        </p:spPr>
      </p:pic>
      <p:pic>
        <p:nvPicPr>
          <p:cNvPr id="6" name="Lettura_Messaggio_Tramite_App">
            <a:hlinkClick r:id="" action="ppaction://media"/>
            <a:extLst>
              <a:ext uri="{FF2B5EF4-FFF2-40B4-BE49-F238E27FC236}">
                <a16:creationId xmlns:a16="http://schemas.microsoft.com/office/drawing/2014/main" id="{F2308C3F-EB03-4AE7-AF7F-5DE66E9A26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66258" y="1869600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464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478200-0985-4DED-A84B-D6ADED92F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Dimostrazione Applicazione: Lettura certificato</a:t>
            </a:r>
          </a:p>
        </p:txBody>
      </p:sp>
      <p:pic>
        <p:nvPicPr>
          <p:cNvPr id="7" name="Immagine 6" descr="icona di lente di ingrandimento">
            <a:extLst>
              <a:ext uri="{FF2B5EF4-FFF2-40B4-BE49-F238E27FC236}">
                <a16:creationId xmlns:a16="http://schemas.microsoft.com/office/drawing/2014/main" id="{AAE36621-6FAB-4009-9D5C-CE767DF10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83815" y="896700"/>
            <a:ext cx="685800" cy="685800"/>
          </a:xfrm>
          <a:prstGeom prst="rect">
            <a:avLst/>
          </a:prstGeom>
        </p:spPr>
      </p:pic>
      <p:pic>
        <p:nvPicPr>
          <p:cNvPr id="5" name="Lettura_del_Certificato">
            <a:hlinkClick r:id="" action="ppaction://media"/>
            <a:extLst>
              <a:ext uri="{FF2B5EF4-FFF2-40B4-BE49-F238E27FC236}">
                <a16:creationId xmlns:a16="http://schemas.microsoft.com/office/drawing/2014/main" id="{441E4C67-F766-4997-9A32-839F80C99D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66258" y="1869600"/>
            <a:ext cx="7680000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640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Default">
      <a:majorFont>
        <a:latin typeface="Corbel"/>
        <a:ea typeface=""/>
        <a:cs typeface=""/>
      </a:majorFont>
      <a:minorFont>
        <a:latin typeface="Corbel"/>
        <a:ea typeface=""/>
        <a:cs typeface="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3">
            <a:shade val="50000"/>
          </a:schemeClr>
        </a:lnRef>
        <a:fillRef idx="1">
          <a:schemeClr val="accent3"/>
        </a:fillRef>
        <a:effectRef idx="0">
          <a:schemeClr val="accent3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30104513_TF22736411" id="{77B4F02E-2082-4C16-88BE-3EF596424714}" vid="{2D6AC8E5-9E7E-4EB1-90C1-0558899DC865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83E21D3-7788-4819-8437-C5C4B0C5D46D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063CD11F-9FDB-4628-B708-63BFB2D681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BF972C-B81A-46A3-BFB2-A01F0B5DBC7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Eventi famosi nelle relazioni di storia</Template>
  <TotalTime>425</TotalTime>
  <Words>363</Words>
  <Application>Microsoft Office PowerPoint</Application>
  <PresentationFormat>Widescreen</PresentationFormat>
  <Paragraphs>38</Paragraphs>
  <Slides>10</Slides>
  <Notes>10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Celestiale</vt:lpstr>
      <vt:lpstr>Primo Homework </vt:lpstr>
      <vt:lpstr>Presentazione progetto</vt:lpstr>
      <vt:lpstr>Progettazione</vt:lpstr>
      <vt:lpstr>Funzionamento Applicazione</vt:lpstr>
      <vt:lpstr>Generazione chiavi e certificati</vt:lpstr>
      <vt:lpstr>Criptazione e decriptazione</vt:lpstr>
      <vt:lpstr>Dimostrazione Applicazione: invio messaggio </vt:lpstr>
      <vt:lpstr>Dimostrazione Applicazione: lettura messaggio</vt:lpstr>
      <vt:lpstr>Dimostrazione Applicazione: Lettura certificato</vt:lpstr>
      <vt:lpstr>Fine presentazione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Primo Homework </dc:title>
  <dc:creator>MARIO SICIGNANO</dc:creator>
  <cp:lastModifiedBy>MARIO SICIGNANO</cp:lastModifiedBy>
  <cp:revision>12</cp:revision>
  <dcterms:created xsi:type="dcterms:W3CDTF">2021-11-20T09:33:43Z</dcterms:created>
  <dcterms:modified xsi:type="dcterms:W3CDTF">2021-11-20T16:38:56Z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

<file path=docProps/thumbnail.jpeg>
</file>